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31"/>
  </p:notesMasterIdLst>
  <p:handoutMasterIdLst>
    <p:handoutMasterId r:id="rId32"/>
  </p:handoutMasterIdLst>
  <p:sldIdLst>
    <p:sldId id="411" r:id="rId6"/>
    <p:sldId id="537" r:id="rId7"/>
    <p:sldId id="515" r:id="rId8"/>
    <p:sldId id="517" r:id="rId9"/>
    <p:sldId id="518" r:id="rId10"/>
    <p:sldId id="519" r:id="rId11"/>
    <p:sldId id="528" r:id="rId12"/>
    <p:sldId id="529" r:id="rId13"/>
    <p:sldId id="530" r:id="rId14"/>
    <p:sldId id="531" r:id="rId15"/>
    <p:sldId id="532" r:id="rId16"/>
    <p:sldId id="535" r:id="rId17"/>
    <p:sldId id="533" r:id="rId18"/>
    <p:sldId id="520" r:id="rId19"/>
    <p:sldId id="521" r:id="rId20"/>
    <p:sldId id="522" r:id="rId21"/>
    <p:sldId id="523" r:id="rId22"/>
    <p:sldId id="524" r:id="rId23"/>
    <p:sldId id="525" r:id="rId24"/>
    <p:sldId id="536" r:id="rId25"/>
    <p:sldId id="526" r:id="rId26"/>
    <p:sldId id="527" r:id="rId27"/>
    <p:sldId id="534" r:id="rId28"/>
    <p:sldId id="495" r:id="rId29"/>
    <p:sldId id="513" r:id="rId30"/>
  </p:sldIdLst>
  <p:sldSz cx="12168188" cy="6840538"/>
  <p:notesSz cx="6797675" cy="9872663"/>
  <p:custDataLst>
    <p:tags r:id="rId33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53333" autoAdjust="0"/>
  </p:normalViewPr>
  <p:slideViewPr>
    <p:cSldViewPr snapToGrid="0">
      <p:cViewPr varScale="1">
        <p:scale>
          <a:sx n="82" d="100"/>
          <a:sy n="82" d="100"/>
        </p:scale>
        <p:origin x="566" y="77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 - Installer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15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Größe (MB) - Executable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65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88A-86F9-C4A263DE1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26.01.2026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26.01.2026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Hallo</a:t>
            </a:r>
          </a:p>
          <a:p>
            <a:pPr marL="285750" indent="-285750">
              <a:buFontTx/>
              <a:buChar char="-"/>
            </a:pPr>
            <a:r>
              <a:rPr lang="de-DE" dirty="0"/>
              <a:t>Thema</a:t>
            </a:r>
          </a:p>
          <a:p>
            <a:pPr marL="285750" indent="-285750">
              <a:buFontTx/>
              <a:buChar char="-"/>
            </a:pPr>
            <a:r>
              <a:rPr lang="de-DE" dirty="0"/>
              <a:t>Über Mich (Person, Firma)</a:t>
            </a:r>
          </a:p>
          <a:p>
            <a:pPr marL="285750" indent="-285750">
              <a:buFontTx/>
              <a:buChar char="-"/>
            </a:pPr>
            <a:r>
              <a:rPr lang="de-DE" dirty="0"/>
              <a:t>Fragemodus (Nach jeder Folie)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4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1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Am ende mit </a:t>
            </a:r>
            <a:r>
              <a:rPr lang="de-DE" dirty="0" err="1"/>
              <a:t>unterschiedlicherDoku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1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Erklären was GBI bedeutet &gt; Grenzebach BOM </a:t>
            </a:r>
            <a:r>
              <a:rPr lang="de-DE" dirty="0" err="1"/>
              <a:t>Importer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Erklären was GBI im groben macht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sind Windchill normen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3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Bspw</a:t>
            </a:r>
            <a:r>
              <a:rPr lang="de-DE" dirty="0"/>
              <a:t> Plattenwender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80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Kurz </a:t>
            </a:r>
            <a:r>
              <a:rPr lang="de-DE" dirty="0" err="1"/>
              <a:t>aktioenne</a:t>
            </a:r>
            <a:r>
              <a:rPr lang="de-DE" dirty="0"/>
              <a:t>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Personalbedarf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67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Schlechtes oder Fehlendes Internet </a:t>
            </a:r>
          </a:p>
          <a:p>
            <a:pPr marL="285750" indent="-285750">
              <a:buFontTx/>
              <a:buChar char="-"/>
            </a:pPr>
            <a:r>
              <a:rPr lang="de-DE" dirty="0"/>
              <a:t>Lokale Dateien des </a:t>
            </a:r>
            <a:r>
              <a:rPr lang="de-DE" dirty="0" err="1"/>
              <a:t>nutzer</a:t>
            </a:r>
            <a:r>
              <a:rPr lang="de-DE" dirty="0"/>
              <a:t> nötig &gt; Serverspeicherung wird oft nicht getraut</a:t>
            </a:r>
          </a:p>
          <a:p>
            <a:pPr marL="285750" indent="-285750">
              <a:buFontTx/>
              <a:buChar char="-"/>
            </a:pPr>
            <a:r>
              <a:rPr lang="de-DE" dirty="0"/>
              <a:t>Sicherheitsvorgabe mit </a:t>
            </a:r>
            <a:r>
              <a:rPr lang="de-DE" dirty="0" err="1"/>
              <a:t>datenumgang</a:t>
            </a:r>
            <a:r>
              <a:rPr lang="de-DE" dirty="0"/>
              <a:t> </a:t>
            </a:r>
            <a:r>
              <a:rPr lang="de-DE" dirty="0" err="1"/>
              <a:t>umgebung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 &gt; Alles ist zentral in einer exe vom Nutzer verwaltet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5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Beide kurz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Unterschied von System </a:t>
            </a:r>
            <a:r>
              <a:rPr lang="de-DE" dirty="0" err="1"/>
              <a:t>Webview</a:t>
            </a:r>
            <a:r>
              <a:rPr lang="de-DE" dirty="0"/>
              <a:t> und Chromium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2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Erläutern, dass </a:t>
            </a:r>
            <a:r>
              <a:rPr lang="de-DE" dirty="0" err="1"/>
              <a:t>tauri</a:t>
            </a:r>
            <a:r>
              <a:rPr lang="de-DE" dirty="0"/>
              <a:t> + </a:t>
            </a:r>
            <a:r>
              <a:rPr lang="de-DE" dirty="0" err="1"/>
              <a:t>webview</a:t>
            </a:r>
            <a:r>
              <a:rPr lang="de-DE" dirty="0"/>
              <a:t> nur </a:t>
            </a:r>
            <a:r>
              <a:rPr lang="de-DE" dirty="0" err="1"/>
              <a:t>beispiel</a:t>
            </a:r>
            <a:r>
              <a:rPr lang="de-DE" dirty="0"/>
              <a:t>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5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object + 1 text box_Tu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570" y="1223187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4887" y="12174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1629936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Pictures_1Text_Tu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999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2550" y="4135437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4094" y="1401763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84094" y="4135438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88470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Picture_1Text_Tur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999" y="1403350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2076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62072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668" imgH="668" progId="TCLayout.ActiveDocument.1">
                  <p:embed/>
                </p:oleObj>
              </mc:Choice>
              <mc:Fallback>
                <p:oleObj name="think-cell Folie" r:id="rId23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26.01.2026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9" r:id="rId11"/>
    <p:sldLayoutId id="2147483704" r:id="rId12"/>
    <p:sldLayoutId id="2147483706" r:id="rId13"/>
    <p:sldLayoutId id="2147483708" r:id="rId14"/>
    <p:sldLayoutId id="2147483701" r:id="rId15"/>
    <p:sldLayoutId id="2147483700" r:id="rId16"/>
    <p:sldLayoutId id="2147483707" r:id="rId17"/>
    <p:sldLayoutId id="2147483693" r:id="rId18"/>
    <p:sldLayoutId id="2147483681" r:id="rId19"/>
    <p:sldLayoutId id="2147483703" r:id="rId20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jagranjosh.com/general-knowledge/full-form-of-html-1820005814-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3n.de/news/electron-javascript-desktop-apps-1084656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openwebinars.net/blog/tauri-aplicaciones-escritori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2F0712CB-EAEB-B404-9BE2-BAB989AE11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317" r="15317"/>
          <a:stretch/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B7DDBD-B009-2FFF-A883-7CF741434C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968" b="15968"/>
          <a:stretch>
            <a:fillRect/>
          </a:stretch>
        </p:blipFill>
        <p:spPr>
          <a:xfrm>
            <a:off x="6084094" y="1401764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826" b="6826"/>
          <a:stretch>
            <a:fillRect/>
          </a:stretch>
        </p:blipFill>
        <p:spPr>
          <a:xfrm>
            <a:off x="6084094" y="3844927"/>
            <a:ext cx="5726113" cy="2200275"/>
          </a:xfr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7981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357981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pic>
        <p:nvPicPr>
          <p:cNvPr id="15" name="Bildplatzhalter 14" descr="Ein Bild, das Screenshot, Multimedia-Software, 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6322626D-6712-3558-12E1-EB63CCE7462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-23" t="-34" r="34511" b="34"/>
          <a:stretch>
            <a:fillRect/>
          </a:stretch>
        </p:blipFill>
        <p:spPr>
          <a:xfrm>
            <a:off x="6082076" y="1403350"/>
            <a:ext cx="5726113" cy="4643438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8856FF-6E22-95E4-9A39-1A78E0484F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Restriktive IT-Umgebungen erfordern spezielle Anforderungen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19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Größe im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Tauri</a:t>
            </a:r>
          </a:p>
          <a:p>
            <a:pPr lvl="1"/>
            <a:r>
              <a:rPr lang="de-DE" dirty="0"/>
              <a:t>Installer: 15MB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  <a:p>
            <a:r>
              <a:rPr lang="de-DE" dirty="0" err="1"/>
              <a:t>Electron</a:t>
            </a:r>
            <a:endParaRPr lang="de-DE" dirty="0"/>
          </a:p>
          <a:p>
            <a:pPr lvl="1"/>
            <a:r>
              <a:rPr lang="de-DE" dirty="0"/>
              <a:t>Installer: 114MB*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65MB*</a:t>
            </a:r>
          </a:p>
          <a:p>
            <a:r>
              <a:rPr lang="de-DE" dirty="0"/>
              <a:t>Tauri (Mit kompletter </a:t>
            </a:r>
            <a:r>
              <a:rPr lang="de-DE" dirty="0" err="1"/>
              <a:t>Webview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Installer: 159MB*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366665522"/>
              </p:ext>
            </p:extLst>
          </p:nvPr>
        </p:nvGraphicFramePr>
        <p:xfrm>
          <a:off x="6084888" y="1217613"/>
          <a:ext cx="5722937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Mit * markierte Messwerte sind Schätzungen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Unterschiedliche Architekturen ermöglichen unterschiedliche Größen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1D33E98-58B3-1029-1705-E445F8B4CB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  <a:p>
            <a:pPr lvl="1"/>
            <a:r>
              <a:rPr lang="de-DE" dirty="0"/>
              <a:t>Softwareentwickler</a:t>
            </a:r>
          </a:p>
          <a:p>
            <a:pPr lvl="1"/>
            <a:r>
              <a:rPr lang="de-DE" dirty="0" err="1"/>
              <a:t>Fullstack</a:t>
            </a:r>
            <a:r>
              <a:rPr lang="de-DE" dirty="0"/>
              <a:t> (Backend + UI)</a:t>
            </a:r>
          </a:p>
          <a:p>
            <a:pPr lvl="1"/>
            <a:r>
              <a:rPr lang="de-DE" dirty="0"/>
              <a:t>Dualer Student (Angewandte Informatik)</a:t>
            </a:r>
          </a:p>
          <a:p>
            <a:pPr lvl="1"/>
            <a:endParaRPr lang="de-DE" dirty="0"/>
          </a:p>
          <a:p>
            <a:r>
              <a:rPr lang="de-DE" dirty="0"/>
              <a:t>Grenzebach (BSH)</a:t>
            </a:r>
          </a:p>
          <a:p>
            <a:pPr lvl="1"/>
            <a:r>
              <a:rPr lang="de-DE" dirty="0"/>
              <a:t>Weltmarktführer Gips- und Holzindustrieanlagen</a:t>
            </a:r>
          </a:p>
          <a:p>
            <a:pPr lvl="1"/>
            <a:r>
              <a:rPr lang="de-DE" dirty="0"/>
              <a:t>Anlagenbau &amp; Verfahrenstechnik</a:t>
            </a:r>
          </a:p>
          <a:p>
            <a:pPr lvl="1"/>
            <a:r>
              <a:rPr lang="de-DE" dirty="0"/>
              <a:t>Fokus: Digitalisierung der Fertigung</a:t>
            </a:r>
          </a:p>
        </p:txBody>
      </p:sp>
      <p:pic>
        <p:nvPicPr>
          <p:cNvPr id="10" name="Bildplatzhalter 9" descr="Ein Bild, das Stahl, Bautechnik, Industrie, Gebäude enthält.&#10;&#10;KI-generierte Inhalte können fehlerhaft sein.">
            <a:extLst>
              <a:ext uri="{FF2B5EF4-FFF2-40B4-BE49-F238E27FC236}">
                <a16:creationId xmlns:a16="http://schemas.microsoft.com/office/drawing/2014/main" id="{739F6916-BB1E-3CD5-9456-E407FAE86D6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1428" r="11428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414222F-3AA6-C210-E95B-12ECC4FF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mir / Kontext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4FC5DE-8A4B-FDE6-4DA9-27625E2C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47C9129-7C50-9C0B-34F3-9D1EA9BE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43F4-6798-4714-9CBC-0B749ECCD246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BA3643-39A9-2C6D-91F8-FF52BA34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827E19F-4C6A-CB67-0A90-26F3EDD9DA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Verbindung moderner Technologie mit Anlagenbau</a:t>
            </a:r>
          </a:p>
        </p:txBody>
      </p:sp>
    </p:spTree>
    <p:extLst>
      <p:ext uri="{BB962C8B-B14F-4D97-AF65-F5344CB8AC3E}">
        <p14:creationId xmlns:p14="http://schemas.microsoft.com/office/powerpoint/2010/main" val="18684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FDD3CC-0F83-F4BA-6B75-F25BF19C66F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16000" y="6516538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0FE73E-78B0-4B07-9601-F9A08830FD2A}" type="datetime1">
              <a:rPr lang="de-DE" noProof="0" smtClean="0"/>
              <a:pPr>
                <a:spcAft>
                  <a:spcPts val="600"/>
                </a:spcAft>
              </a:pPr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E17E6-25D7-B9D2-8B3F-1280F066E0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76000" y="6516000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Seite </a:t>
            </a:r>
            <a:fld id="{C15DF3FA-E9A9-4875-8428-1B9A184CD83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0103AD-88BB-45EA-DFD6-E784862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 anchor="b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&amp; Installation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0396AA-BCB1-E726-BF90-FE8430C11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9" y="1224000"/>
            <a:ext cx="3600000" cy="5039462"/>
          </a:xfrm>
        </p:spPr>
        <p:txBody>
          <a:bodyPr/>
          <a:lstStyle/>
          <a:p>
            <a:r>
              <a:rPr lang="en-US" dirty="0"/>
              <a:t>Installation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LocalAppData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geschütztem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-Ordner</a:t>
            </a:r>
          </a:p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Anpassung</a:t>
            </a:r>
            <a:endParaRPr lang="en-US" dirty="0"/>
          </a:p>
          <a:p>
            <a:r>
              <a:rPr lang="en-US" dirty="0"/>
              <a:t>Installation </a:t>
            </a:r>
            <a:r>
              <a:rPr lang="en-US" dirty="0" err="1"/>
              <a:t>ohne</a:t>
            </a:r>
            <a:r>
              <a:rPr lang="en-US" dirty="0"/>
              <a:t> IT-Support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13" name="Bildplatzhalter 12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3605FF60-8DFE-50E8-ADAD-6FAD226210A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5326335" y="1188000"/>
            <a:ext cx="6481854" cy="5040000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CA78-4998-6F67-6D53-D16E23B1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</p:spPr>
        <p:txBody>
          <a:bodyPr anchor="ctr">
            <a:normAutofit/>
          </a:bodyPr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6AF18DE-1409-E47B-12A5-F16AA17B8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6264000"/>
            <a:ext cx="11449413" cy="2520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7AD22A-A6BD-1280-2992-6021110EF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installation </a:t>
            </a:r>
            <a:r>
              <a:rPr lang="en-US" dirty="0" err="1"/>
              <a:t>ohne</a:t>
            </a:r>
            <a:r>
              <a:rPr lang="en-US" dirty="0"/>
              <a:t> administrative </a:t>
            </a:r>
            <a:r>
              <a:rPr lang="en-US" dirty="0" err="1"/>
              <a:t>Hürden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7E46D29-79F7-635C-4996-71559E73C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Datenchaos durch Standardisierung und Validierung behoben</a:t>
            </a:r>
          </a:p>
          <a:p>
            <a:r>
              <a:rPr lang="de-DE" dirty="0"/>
              <a:t>Manueller Aufwand massiv gesunken</a:t>
            </a:r>
          </a:p>
          <a:p>
            <a:endParaRPr lang="de-DE" dirty="0"/>
          </a:p>
          <a:p>
            <a:r>
              <a:rPr lang="de-DE" dirty="0"/>
              <a:t>Anwendung läuft performant auf diversen Geräten</a:t>
            </a:r>
          </a:p>
          <a:p>
            <a:r>
              <a:rPr lang="de-DE" dirty="0"/>
              <a:t>Installation bisher ohne Probleme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Pilotphase bei 2 Lieferanten</a:t>
            </a:r>
          </a:p>
          <a:p>
            <a:r>
              <a:rPr lang="de-DE" dirty="0"/>
              <a:t>Ausweitung auf alle Lieferanten Ende Februar</a:t>
            </a:r>
          </a:p>
          <a:p>
            <a:endParaRPr lang="de-DE" dirty="0"/>
          </a:p>
        </p:txBody>
      </p:sp>
      <p:pic>
        <p:nvPicPr>
          <p:cNvPr id="24" name="Bildplatzhalter 23" descr="Ein Bild, das Text, Elektronik, Screenshot, Display enthält.&#10;&#10;KI-generierte Inhalte können fehlerhaft sein.">
            <a:extLst>
              <a:ext uri="{FF2B5EF4-FFF2-40B4-BE49-F238E27FC236}">
                <a16:creationId xmlns:a16="http://schemas.microsoft.com/office/drawing/2014/main" id="{3F689D4D-0DF6-7DF9-7917-3CF68935201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614" b="614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22</a:t>
            </a:fld>
            <a:endParaRPr lang="en-US" noProof="0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7F5E7FA-3191-6C0F-88F0-1C628828EE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UI-Implementierungen sind im Vergleich zu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Dokumentation: Wenig Material bei Problemen/Fragen</a:t>
            </a:r>
          </a:p>
          <a:p>
            <a:r>
              <a:rPr lang="de-DE" dirty="0"/>
              <a:t>Rust Ökosystem: Wenige Libraries für mundane Aufgaben</a:t>
            </a:r>
          </a:p>
          <a:p>
            <a:r>
              <a:rPr lang="de-DE" dirty="0"/>
              <a:t>Herausforderung: Projektmanagement &amp; Zeitplanung</a:t>
            </a:r>
          </a:p>
        </p:txBody>
      </p:sp>
      <p:pic>
        <p:nvPicPr>
          <p:cNvPr id="14" name="Bildplatzhalter 13" descr="Ein Bild, das Screenshot, Tex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65D4206C-53FE-D8F3-D8E1-EC0EC54EF2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3892" t="4638" r="10597" b="-4638"/>
          <a:stretch>
            <a:fillRect/>
          </a:stretch>
        </p:blipFill>
        <p:spPr>
          <a:xfrm>
            <a:off x="6082076" y="1403350"/>
            <a:ext cx="5726113" cy="4643438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23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774CC0A-A900-33F8-037A-F3C23A3DFA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Persönliche Empfindung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  <a:p>
            <a:pPr marL="72390" indent="0">
              <a:lnSpc>
                <a:spcPct val="150000"/>
              </a:lnSpc>
              <a:buSzPct val="120000"/>
              <a:buNone/>
              <a:tabLst>
                <a:tab pos="576000" algn="l"/>
              </a:tabLst>
            </a:pPr>
            <a:endParaRPr lang="de-DE" sz="1600" dirty="0"/>
          </a:p>
          <a:p>
            <a:pPr marL="35814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  <a:tabLst>
                <a:tab pos="576000" algn="l"/>
              </a:tabLst>
            </a:pPr>
            <a:r>
              <a:rPr lang="de-DE" sz="1600" dirty="0"/>
              <a:t>Fragen nach jeder Folie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oder verwirrende Dokumentation beim Endkunden</a:t>
            </a:r>
          </a:p>
        </p:txBody>
      </p:sp>
      <p:pic>
        <p:nvPicPr>
          <p:cNvPr id="13" name="Bildplatzhalter 12" descr="Nahaufnahme von Dokumenten und Stift">
            <a:extLst>
              <a:ext uri="{FF2B5EF4-FFF2-40B4-BE49-F238E27FC236}">
                <a16:creationId xmlns:a16="http://schemas.microsoft.com/office/drawing/2014/main" id="{ED4A6246-5A1C-D681-4B1B-4609C006C73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21686" b="2168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7D354A-2098-1C50-F284-7964055C2C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26.01.2026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9298" r="9298"/>
          <a:stretch/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8428" b="8428"/>
          <a:stretch/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8546" r="18546"/>
          <a:stretch/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*PSP = Projektstrukturplan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PSP* Erstellen</a:t>
            </a:r>
          </a:p>
        </p:txBody>
      </p: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26.01.2026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purl.org/dc/terms/"/>
    <ds:schemaRef ds:uri="http://purl.org/dc/dcmitype/"/>
    <ds:schemaRef ds:uri="http://schemas.openxmlformats.org/package/2006/metadata/core-properties"/>
    <ds:schemaRef ds:uri="eabdc1b4-8c54-4046-afbe-47a7b6cade9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a520fe50-23cf-4a2e-8bfc-142b59f95669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831</Words>
  <Application>Microsoft Office PowerPoint</Application>
  <PresentationFormat>Benutzerdefiniert</PresentationFormat>
  <Paragraphs>214</Paragraphs>
  <Slides>25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Zu mir / Kontext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Größe im Vergleich</vt:lpstr>
      <vt:lpstr>Deployment &amp; Installation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20</cp:revision>
  <cp:lastPrinted>2018-02-16T09:35:05Z</cp:lastPrinted>
  <dcterms:created xsi:type="dcterms:W3CDTF">2026-01-14T07:10:05Z</dcterms:created>
  <dcterms:modified xsi:type="dcterms:W3CDTF">2026-01-26T07:23:32Z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